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57" r:id="rId5"/>
    <p:sldId id="269" r:id="rId6"/>
    <p:sldId id="258" r:id="rId7"/>
    <p:sldId id="259" r:id="rId8"/>
    <p:sldId id="260" r:id="rId9"/>
    <p:sldId id="261" r:id="rId10"/>
    <p:sldId id="262" r:id="rId11"/>
    <p:sldId id="263" r:id="rId12"/>
    <p:sldId id="266" r:id="rId13"/>
    <p:sldId id="267" r:id="rId14"/>
    <p:sldId id="264" r:id="rId15"/>
    <p:sldId id="268" r:id="rId16"/>
    <p:sldId id="265" r:id="rId17"/>
    <p:sldId id="270" r:id="rId18"/>
    <p:sldId id="272" r:id="rId19"/>
    <p:sldId id="273" r:id="rId20"/>
    <p:sldId id="274" r:id="rId21"/>
    <p:sldId id="275" r:id="rId22"/>
    <p:sldId id="271" r:id="rId23"/>
    <p:sldId id="277"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人物换装实现</a:t>
            </a:r>
            <a:endParaRPr lang="zh-CN" altLang="en-US"/>
          </a:p>
        </p:txBody>
      </p:sp>
      <p:sp>
        <p:nvSpPr>
          <p:cNvPr id="3" name="副标题 2"/>
          <p:cNvSpPr>
            <a:spLocks noGrp="1"/>
          </p:cNvSpPr>
          <p:nvPr>
            <p:ph type="subTitle" idx="1"/>
          </p:nvPr>
        </p:nvSpPr>
        <p:spPr/>
        <p:txBody>
          <a:bodyPr/>
          <a:lstStyle/>
          <a:p>
            <a:r>
              <a:rPr lang="zh-CN" altLang="en-US" dirty="0"/>
              <a:t>贺思嘉 </a:t>
            </a:r>
            <a:r>
              <a:rPr lang="en-US" altLang="zh-CN" dirty="0" smtClean="0"/>
              <a:t>181250044</a:t>
            </a:r>
            <a:endParaRPr lang="en-US" altLang="zh-CN" dirty="0" smtClean="0"/>
          </a:p>
          <a:p>
            <a:r>
              <a:rPr lang="zh-CN" altLang="en-US" dirty="0"/>
              <a:t>单弈</a:t>
            </a:r>
            <a:r>
              <a:rPr lang="zh-CN" altLang="en-US" dirty="0" smtClean="0"/>
              <a:t>城 </a:t>
            </a:r>
            <a:r>
              <a:rPr lang="en-US" altLang="zh-CN" dirty="0" smtClean="0"/>
              <a:t>191250023</a:t>
            </a:r>
            <a:endParaRPr lang="en-US" altLang="zh-CN" dirty="0" smtClean="0"/>
          </a:p>
          <a:p>
            <a:r>
              <a:rPr lang="zh-CN" altLang="en-US" dirty="0" smtClean="0"/>
              <a:t>谭思成 </a:t>
            </a:r>
            <a:r>
              <a:rPr lang="en-US" altLang="zh-CN" dirty="0" smtClean="0"/>
              <a:t>191250129</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之效果较好的</a:t>
            </a:r>
            <a:r>
              <a:rPr lang="en-US" altLang="zh-CN"/>
              <a:t>demo</a:t>
            </a:r>
            <a:endParaRPr lang="en-US" altLang="zh-CN"/>
          </a:p>
        </p:txBody>
      </p:sp>
      <p:pic>
        <p:nvPicPr>
          <p:cNvPr id="4" name="图片 3" descr="03"/>
          <p:cNvPicPr>
            <a:picLocks noChangeAspect="1"/>
          </p:cNvPicPr>
          <p:nvPr/>
        </p:nvPicPr>
        <p:blipFill>
          <a:blip r:embed="rId1"/>
          <a:stretch>
            <a:fillRect/>
          </a:stretch>
        </p:blipFill>
        <p:spPr>
          <a:xfrm>
            <a:off x="4190365" y="2066925"/>
            <a:ext cx="2804795" cy="3740150"/>
          </a:xfrm>
          <a:prstGeom prst="rect">
            <a:avLst/>
          </a:prstGeom>
        </p:spPr>
      </p:pic>
      <p:pic>
        <p:nvPicPr>
          <p:cNvPr id="6" name="图片 5" descr="03"/>
          <p:cNvPicPr>
            <a:picLocks noChangeAspect="1"/>
          </p:cNvPicPr>
          <p:nvPr/>
        </p:nvPicPr>
        <p:blipFill>
          <a:blip r:embed="rId2"/>
          <a:stretch>
            <a:fillRect/>
          </a:stretch>
        </p:blipFill>
        <p:spPr>
          <a:xfrm>
            <a:off x="0" y="1730375"/>
            <a:ext cx="3844925" cy="5127625"/>
          </a:xfrm>
          <a:prstGeom prst="rect">
            <a:avLst/>
          </a:prstGeom>
        </p:spPr>
      </p:pic>
      <p:pic>
        <p:nvPicPr>
          <p:cNvPr id="7" name="图片 6" descr="03.jpg_03"/>
          <p:cNvPicPr>
            <a:picLocks noChangeAspect="1"/>
          </p:cNvPicPr>
          <p:nvPr/>
        </p:nvPicPr>
        <p:blipFill>
          <a:blip r:embed="rId3"/>
          <a:stretch>
            <a:fillRect/>
          </a:stretch>
        </p:blipFill>
        <p:spPr>
          <a:xfrm>
            <a:off x="7596505" y="1351915"/>
            <a:ext cx="4129405" cy="5506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之效果较好的</a:t>
            </a:r>
            <a:r>
              <a:rPr lang="en-US" altLang="zh-CN"/>
              <a:t>demo</a:t>
            </a:r>
            <a:endParaRPr lang="en-US" altLang="zh-CN"/>
          </a:p>
        </p:txBody>
      </p:sp>
      <p:pic>
        <p:nvPicPr>
          <p:cNvPr id="4" name="图片 3" descr="02"/>
          <p:cNvPicPr>
            <a:picLocks noChangeAspect="1"/>
          </p:cNvPicPr>
          <p:nvPr/>
        </p:nvPicPr>
        <p:blipFill>
          <a:blip r:embed="rId1"/>
          <a:stretch>
            <a:fillRect/>
          </a:stretch>
        </p:blipFill>
        <p:spPr>
          <a:xfrm>
            <a:off x="4560570" y="1972310"/>
            <a:ext cx="3070860" cy="4094480"/>
          </a:xfrm>
          <a:prstGeom prst="rect">
            <a:avLst/>
          </a:prstGeom>
        </p:spPr>
      </p:pic>
      <p:pic>
        <p:nvPicPr>
          <p:cNvPr id="5" name="图片 4" descr="02"/>
          <p:cNvPicPr>
            <a:picLocks noChangeAspect="1"/>
          </p:cNvPicPr>
          <p:nvPr/>
        </p:nvPicPr>
        <p:blipFill>
          <a:blip r:embed="rId2"/>
          <a:stretch>
            <a:fillRect/>
          </a:stretch>
        </p:blipFill>
        <p:spPr>
          <a:xfrm>
            <a:off x="90805" y="1391285"/>
            <a:ext cx="4099560" cy="5466715"/>
          </a:xfrm>
          <a:prstGeom prst="rect">
            <a:avLst/>
          </a:prstGeom>
        </p:spPr>
      </p:pic>
      <p:pic>
        <p:nvPicPr>
          <p:cNvPr id="6" name="图片 5" descr="02.jpg_02"/>
          <p:cNvPicPr>
            <a:picLocks noChangeAspect="1"/>
          </p:cNvPicPr>
          <p:nvPr/>
        </p:nvPicPr>
        <p:blipFill>
          <a:blip r:embed="rId3"/>
          <a:stretch>
            <a:fillRect/>
          </a:stretch>
        </p:blipFill>
        <p:spPr>
          <a:xfrm>
            <a:off x="7977505" y="1259840"/>
            <a:ext cx="4187825" cy="5584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之没人能优雅驾驭的服装</a:t>
            </a:r>
            <a:r>
              <a:rPr lang="en-US" altLang="zh-CN"/>
              <a:t>5</a:t>
            </a:r>
            <a:endParaRPr lang="en-US" altLang="zh-CN"/>
          </a:p>
        </p:txBody>
      </p:sp>
      <p:pic>
        <p:nvPicPr>
          <p:cNvPr id="3" name="图片 2" descr="02.jpg_05"/>
          <p:cNvPicPr>
            <a:picLocks noChangeAspect="1"/>
          </p:cNvPicPr>
          <p:nvPr/>
        </p:nvPicPr>
        <p:blipFill>
          <a:blip r:embed="rId1"/>
          <a:stretch>
            <a:fillRect/>
          </a:stretch>
        </p:blipFill>
        <p:spPr>
          <a:xfrm>
            <a:off x="8730615" y="1691005"/>
            <a:ext cx="3461385" cy="4615815"/>
          </a:xfrm>
          <a:prstGeom prst="rect">
            <a:avLst/>
          </a:prstGeom>
        </p:spPr>
      </p:pic>
      <p:pic>
        <p:nvPicPr>
          <p:cNvPr id="4" name="图片 3" descr="01.jpg_05"/>
          <p:cNvPicPr>
            <a:picLocks noChangeAspect="1"/>
          </p:cNvPicPr>
          <p:nvPr/>
        </p:nvPicPr>
        <p:blipFill>
          <a:blip r:embed="rId2"/>
          <a:stretch>
            <a:fillRect/>
          </a:stretch>
        </p:blipFill>
        <p:spPr>
          <a:xfrm>
            <a:off x="5934075" y="1691005"/>
            <a:ext cx="3462020" cy="4617085"/>
          </a:xfrm>
          <a:prstGeom prst="rect">
            <a:avLst/>
          </a:prstGeom>
        </p:spPr>
      </p:pic>
      <p:pic>
        <p:nvPicPr>
          <p:cNvPr id="6" name="图片 5" descr="04.jpg_05"/>
          <p:cNvPicPr>
            <a:picLocks noChangeAspect="1"/>
          </p:cNvPicPr>
          <p:nvPr/>
        </p:nvPicPr>
        <p:blipFill>
          <a:blip r:embed="rId3"/>
          <a:stretch>
            <a:fillRect/>
          </a:stretch>
        </p:blipFill>
        <p:spPr>
          <a:xfrm>
            <a:off x="3166110" y="1691005"/>
            <a:ext cx="3462020" cy="4617085"/>
          </a:xfrm>
          <a:prstGeom prst="rect">
            <a:avLst/>
          </a:prstGeom>
        </p:spPr>
      </p:pic>
      <p:pic>
        <p:nvPicPr>
          <p:cNvPr id="7" name="图片 6" descr="03.jpg_05"/>
          <p:cNvPicPr>
            <a:picLocks noChangeAspect="1"/>
          </p:cNvPicPr>
          <p:nvPr/>
        </p:nvPicPr>
        <p:blipFill>
          <a:blip r:embed="rId4"/>
          <a:stretch>
            <a:fillRect/>
          </a:stretch>
        </p:blipFill>
        <p:spPr>
          <a:xfrm>
            <a:off x="250825" y="1691005"/>
            <a:ext cx="3462655" cy="4617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之别人穿上比我好看</a:t>
            </a:r>
            <a:endParaRPr lang="zh-CN" altLang="en-US"/>
          </a:p>
        </p:txBody>
      </p:sp>
      <p:pic>
        <p:nvPicPr>
          <p:cNvPr id="8" name="图片 7" descr="03.jpg_01"/>
          <p:cNvPicPr>
            <a:picLocks noChangeAspect="1"/>
          </p:cNvPicPr>
          <p:nvPr/>
        </p:nvPicPr>
        <p:blipFill>
          <a:blip r:embed="rId1"/>
          <a:stretch>
            <a:fillRect/>
          </a:stretch>
        </p:blipFill>
        <p:spPr>
          <a:xfrm>
            <a:off x="0" y="1691005"/>
            <a:ext cx="3398520" cy="4531995"/>
          </a:xfrm>
          <a:prstGeom prst="rect">
            <a:avLst/>
          </a:prstGeom>
        </p:spPr>
      </p:pic>
      <p:pic>
        <p:nvPicPr>
          <p:cNvPr id="9" name="图片 8" descr="04.jpg_01"/>
          <p:cNvPicPr>
            <a:picLocks noChangeAspect="1"/>
          </p:cNvPicPr>
          <p:nvPr/>
        </p:nvPicPr>
        <p:blipFill>
          <a:blip r:embed="rId2"/>
          <a:stretch>
            <a:fillRect/>
          </a:stretch>
        </p:blipFill>
        <p:spPr>
          <a:xfrm>
            <a:off x="3853180" y="1691005"/>
            <a:ext cx="3398520" cy="4531360"/>
          </a:xfrm>
          <a:prstGeom prst="rect">
            <a:avLst/>
          </a:prstGeom>
        </p:spPr>
      </p:pic>
      <p:pic>
        <p:nvPicPr>
          <p:cNvPr id="10" name="图片 9" descr="05.jpg_01"/>
          <p:cNvPicPr>
            <a:picLocks noChangeAspect="1"/>
          </p:cNvPicPr>
          <p:nvPr/>
        </p:nvPicPr>
        <p:blipFill>
          <a:blip r:embed="rId3"/>
          <a:stretch>
            <a:fillRect/>
          </a:stretch>
        </p:blipFill>
        <p:spPr>
          <a:xfrm>
            <a:off x="7705725" y="1691005"/>
            <a:ext cx="3398520" cy="4531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之奇怪的模特</a:t>
            </a:r>
            <a:endParaRPr lang="zh-CN" altLang="en-US"/>
          </a:p>
        </p:txBody>
      </p:sp>
      <p:pic>
        <p:nvPicPr>
          <p:cNvPr id="3" name="图片 2" descr="01.jpg_02"/>
          <p:cNvPicPr>
            <a:picLocks noChangeAspect="1"/>
          </p:cNvPicPr>
          <p:nvPr/>
        </p:nvPicPr>
        <p:blipFill>
          <a:blip r:embed="rId1"/>
          <a:stretch>
            <a:fillRect/>
          </a:stretch>
        </p:blipFill>
        <p:spPr>
          <a:xfrm>
            <a:off x="371475" y="1691005"/>
            <a:ext cx="3728720" cy="4972685"/>
          </a:xfrm>
          <a:prstGeom prst="rect">
            <a:avLst/>
          </a:prstGeom>
        </p:spPr>
      </p:pic>
      <p:pic>
        <p:nvPicPr>
          <p:cNvPr id="4" name="图片 3" descr="01.jpg_03"/>
          <p:cNvPicPr>
            <a:picLocks noChangeAspect="1"/>
          </p:cNvPicPr>
          <p:nvPr/>
        </p:nvPicPr>
        <p:blipFill>
          <a:blip r:embed="rId2"/>
          <a:stretch>
            <a:fillRect/>
          </a:stretch>
        </p:blipFill>
        <p:spPr>
          <a:xfrm>
            <a:off x="3713480" y="1691005"/>
            <a:ext cx="3728085" cy="4970780"/>
          </a:xfrm>
          <a:prstGeom prst="rect">
            <a:avLst/>
          </a:prstGeom>
        </p:spPr>
      </p:pic>
      <p:pic>
        <p:nvPicPr>
          <p:cNvPr id="6" name="图片 5" descr="01.jpg_04"/>
          <p:cNvPicPr>
            <a:picLocks noChangeAspect="1"/>
          </p:cNvPicPr>
          <p:nvPr/>
        </p:nvPicPr>
        <p:blipFill>
          <a:blip r:embed="rId3"/>
          <a:stretch>
            <a:fillRect/>
          </a:stretch>
        </p:blipFill>
        <p:spPr>
          <a:xfrm>
            <a:off x="7245350" y="1691005"/>
            <a:ext cx="3729355" cy="49726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之优秀模特</a:t>
            </a:r>
            <a:endParaRPr lang="zh-CN" altLang="en-US"/>
          </a:p>
        </p:txBody>
      </p:sp>
      <p:pic>
        <p:nvPicPr>
          <p:cNvPr id="5" name="图片 4" descr="03.jpg_02"/>
          <p:cNvPicPr>
            <a:picLocks noChangeAspect="1"/>
          </p:cNvPicPr>
          <p:nvPr/>
        </p:nvPicPr>
        <p:blipFill>
          <a:blip r:embed="rId1"/>
          <a:stretch>
            <a:fillRect/>
          </a:stretch>
        </p:blipFill>
        <p:spPr>
          <a:xfrm>
            <a:off x="5516880" y="2111375"/>
            <a:ext cx="3268980" cy="4359275"/>
          </a:xfrm>
          <a:prstGeom prst="rect">
            <a:avLst/>
          </a:prstGeom>
        </p:spPr>
      </p:pic>
      <p:pic>
        <p:nvPicPr>
          <p:cNvPr id="7" name="图片 6" descr="03.jpg_04"/>
          <p:cNvPicPr>
            <a:picLocks noChangeAspect="1"/>
          </p:cNvPicPr>
          <p:nvPr/>
        </p:nvPicPr>
        <p:blipFill>
          <a:blip r:embed="rId2"/>
          <a:stretch>
            <a:fillRect/>
          </a:stretch>
        </p:blipFill>
        <p:spPr>
          <a:xfrm>
            <a:off x="8587740" y="2111375"/>
            <a:ext cx="3268345" cy="4358640"/>
          </a:xfrm>
          <a:prstGeom prst="rect">
            <a:avLst/>
          </a:prstGeom>
        </p:spPr>
      </p:pic>
      <p:pic>
        <p:nvPicPr>
          <p:cNvPr id="8" name="图片 7" descr="04.jpg_02"/>
          <p:cNvPicPr>
            <a:picLocks noChangeAspect="1"/>
          </p:cNvPicPr>
          <p:nvPr/>
        </p:nvPicPr>
        <p:blipFill>
          <a:blip r:embed="rId3"/>
          <a:stretch>
            <a:fillRect/>
          </a:stretch>
        </p:blipFill>
        <p:spPr>
          <a:xfrm>
            <a:off x="2644775" y="2112010"/>
            <a:ext cx="3268345" cy="4358005"/>
          </a:xfrm>
          <a:prstGeom prst="rect">
            <a:avLst/>
          </a:prstGeom>
        </p:spPr>
      </p:pic>
      <p:pic>
        <p:nvPicPr>
          <p:cNvPr id="9" name="图片 8" descr="04.jpg_03"/>
          <p:cNvPicPr>
            <a:picLocks noChangeAspect="1"/>
          </p:cNvPicPr>
          <p:nvPr/>
        </p:nvPicPr>
        <p:blipFill>
          <a:blip r:embed="rId4"/>
          <a:stretch>
            <a:fillRect/>
          </a:stretch>
        </p:blipFill>
        <p:spPr>
          <a:xfrm>
            <a:off x="0" y="2111375"/>
            <a:ext cx="3268345" cy="435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背景替换</a:t>
            </a:r>
            <a:endParaRPr lang="zh-CN" altLang="en-US" dirty="0"/>
          </a:p>
        </p:txBody>
      </p:sp>
      <p:sp>
        <p:nvSpPr>
          <p:cNvPr id="3" name="内容占位符 2"/>
          <p:cNvSpPr>
            <a:spLocks noGrp="1"/>
          </p:cNvSpPr>
          <p:nvPr>
            <p:ph idx="1"/>
          </p:nvPr>
        </p:nvSpPr>
        <p:spPr/>
        <p:txBody>
          <a:bodyPr/>
          <a:lstStyle/>
          <a:p>
            <a:r>
              <a:rPr lang="zh-CN" altLang="en-US" dirty="0" smtClean="0"/>
              <a:t>使用的是</a:t>
            </a:r>
            <a:r>
              <a:rPr lang="en-US" altLang="zh-CN" dirty="0" err="1" smtClean="0"/>
              <a:t>opencv</a:t>
            </a:r>
            <a:r>
              <a:rPr lang="zh-CN" altLang="en-US" dirty="0" smtClean="0"/>
              <a:t>的</a:t>
            </a:r>
            <a:r>
              <a:rPr lang="en-US" altLang="zh-CN" dirty="0" err="1" smtClean="0"/>
              <a:t>inRange</a:t>
            </a:r>
            <a:r>
              <a:rPr lang="zh-CN" altLang="en-US" dirty="0" smtClean="0"/>
              <a:t>函数实现，通过将背景的白色与人物的颜色不同进行二值化处理</a:t>
            </a:r>
            <a:endParaRPr lang="en-US" altLang="zh-CN" dirty="0" smtClean="0"/>
          </a:p>
          <a:p>
            <a:r>
              <a:rPr lang="zh-CN" altLang="en-US" dirty="0" smtClean="0"/>
              <a:t>将处理过后的文件进行腐蚀膨胀处理，目的是将人物模型中与背景相似的色块剔除。</a:t>
            </a:r>
            <a:endParaRPr lang="en-US" altLang="zh-CN" dirty="0" smtClean="0"/>
          </a:p>
          <a:p>
            <a:r>
              <a:rPr lang="zh-CN" altLang="en-US" dirty="0" smtClean="0"/>
              <a:t>最后根据二值化的像素进行颜色替换</a:t>
            </a:r>
            <a:endParaRPr lang="en-US" altLang="zh-CN" dirty="0" smtClean="0"/>
          </a:p>
          <a:p>
            <a:r>
              <a:rPr lang="zh-CN" altLang="en-US" dirty="0" smtClean="0"/>
              <a:t>参考博客 </a:t>
            </a:r>
            <a:r>
              <a:rPr lang="en-US" altLang="zh-CN" dirty="0" smtClean="0"/>
              <a:t>https</a:t>
            </a:r>
            <a:r>
              <a:rPr lang="en-US" altLang="zh-CN" dirty="0"/>
              <a:t>://blog.csdn.net/haofan_/article/details/76687238</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背景替换效果</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94031" y="1956254"/>
            <a:ext cx="3263503" cy="4351338"/>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513" y="1215086"/>
            <a:ext cx="3056573" cy="543390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847" y="1215088"/>
            <a:ext cx="3056572" cy="54339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4762" y="1917065"/>
            <a:ext cx="3263503" cy="4351338"/>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527" y="1812547"/>
            <a:ext cx="2520995" cy="448176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790" y="1834515"/>
            <a:ext cx="2494062" cy="44338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3951" y="1917065"/>
            <a:ext cx="3263503" cy="4351338"/>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324" y="1917065"/>
            <a:ext cx="2599373" cy="462110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5678" y="1980807"/>
            <a:ext cx="2527663" cy="44936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换装实现</a:t>
            </a:r>
            <a:endParaRPr lang="zh-CN" altLang="en-US"/>
          </a:p>
        </p:txBody>
      </p:sp>
      <p:sp>
        <p:nvSpPr>
          <p:cNvPr id="3" name="内容占位符 2"/>
          <p:cNvSpPr>
            <a:spLocks noGrp="1"/>
          </p:cNvSpPr>
          <p:nvPr>
            <p:ph idx="1"/>
          </p:nvPr>
        </p:nvSpPr>
        <p:spPr/>
        <p:txBody>
          <a:bodyPr/>
          <a:lstStyle/>
          <a:p>
            <a:r>
              <a:rPr lang="zh-CN" altLang="en-US"/>
              <a:t>人体关键点识别：利用</a:t>
            </a:r>
            <a:r>
              <a:rPr lang="en-US" altLang="zh-CN"/>
              <a:t>openpose</a:t>
            </a:r>
            <a:r>
              <a:rPr lang="zh-CN" altLang="en-US"/>
              <a:t>训练好的</a:t>
            </a:r>
            <a:r>
              <a:rPr lang="en-US" altLang="zh-CN"/>
              <a:t>25</a:t>
            </a:r>
            <a:r>
              <a:rPr lang="zh-CN" altLang="en-US"/>
              <a:t>特征点模型进行关键点识别，得到关键点坐标信息</a:t>
            </a:r>
            <a:r>
              <a:rPr lang="en-US" altLang="zh-CN"/>
              <a:t>json</a:t>
            </a:r>
            <a:r>
              <a:rPr lang="zh-CN" altLang="en-US"/>
              <a:t>文件，关键点标注图像</a:t>
            </a:r>
            <a:endParaRPr lang="zh-CN" altLang="en-US"/>
          </a:p>
        </p:txBody>
      </p:sp>
      <p:pic>
        <p:nvPicPr>
          <p:cNvPr id="4" name="图片 3" descr="2022-05-29 (3)"/>
          <p:cNvPicPr>
            <a:picLocks noChangeAspect="1"/>
          </p:cNvPicPr>
          <p:nvPr/>
        </p:nvPicPr>
        <p:blipFill>
          <a:blip r:embed="rId1"/>
          <a:stretch>
            <a:fillRect/>
          </a:stretch>
        </p:blipFill>
        <p:spPr>
          <a:xfrm>
            <a:off x="552450" y="3201670"/>
            <a:ext cx="5289550" cy="2975610"/>
          </a:xfrm>
          <a:prstGeom prst="rect">
            <a:avLst/>
          </a:prstGeom>
        </p:spPr>
      </p:pic>
      <p:pic>
        <p:nvPicPr>
          <p:cNvPr id="5" name="图片 4" descr="2022-05-29 (7)"/>
          <p:cNvPicPr>
            <a:picLocks noChangeAspect="1"/>
          </p:cNvPicPr>
          <p:nvPr/>
        </p:nvPicPr>
        <p:blipFill>
          <a:blip r:embed="rId2"/>
          <a:stretch>
            <a:fillRect/>
          </a:stretch>
        </p:blipFill>
        <p:spPr>
          <a:xfrm>
            <a:off x="6240780" y="3201670"/>
            <a:ext cx="5289550" cy="29756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总结和展望</a:t>
            </a:r>
            <a:endParaRPr lang="zh-CN" altLang="en-US"/>
          </a:p>
        </p:txBody>
      </p:sp>
      <p:sp>
        <p:nvSpPr>
          <p:cNvPr id="3" name="内容占位符 2"/>
          <p:cNvSpPr>
            <a:spLocks noGrp="1"/>
          </p:cNvSpPr>
          <p:nvPr>
            <p:ph idx="1"/>
          </p:nvPr>
        </p:nvSpPr>
        <p:spPr/>
        <p:txBody>
          <a:bodyPr>
            <a:normAutofit/>
          </a:bodyPr>
          <a:lstStyle/>
          <a:p>
            <a:r>
              <a:rPr lang="zh-CN" altLang="en-US" dirty="0"/>
              <a:t>没有不好看的衣服（大概），只有不够优秀的模型和算法</a:t>
            </a:r>
            <a:endParaRPr lang="zh-CN" altLang="en-US" dirty="0"/>
          </a:p>
          <a:p>
            <a:r>
              <a:rPr lang="zh-CN" altLang="en-US" dirty="0"/>
              <a:t>通过程序实现抠图取衣物mask，优化边缘抖动，抠图还是黑色背景好，但是换背景还得抠图...</a:t>
            </a:r>
            <a:endParaRPr lang="zh-CN" altLang="en-US" dirty="0"/>
          </a:p>
          <a:p>
            <a:r>
              <a:rPr lang="zh-CN" altLang="en-US" dirty="0"/>
              <a:t>拟合效果仍然有问题，部分非正面衣物或原图人像语义识别会给拟合结果带来奇怪的扭曲效果</a:t>
            </a:r>
            <a:endParaRPr lang="zh-CN" altLang="en-US" dirty="0"/>
          </a:p>
          <a:p>
            <a:r>
              <a:rPr lang="zh-CN" altLang="en-US" dirty="0"/>
              <a:t>如何进行纹理的保持</a:t>
            </a:r>
            <a:endParaRPr lang="zh-CN" altLang="en-US" dirty="0"/>
          </a:p>
          <a:p>
            <a:r>
              <a:rPr lang="zh-CN" altLang="en-US" dirty="0"/>
              <a:t>算力有限，无法对于视频进行逐帧计算，但认为原理和图片处理基本</a:t>
            </a:r>
            <a:r>
              <a:rPr lang="zh-CN" altLang="en-US" dirty="0" smtClean="0"/>
              <a:t>相同</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总结与展望</a:t>
            </a:r>
            <a:endParaRPr lang="zh-CN" altLang="en-US" dirty="0"/>
          </a:p>
        </p:txBody>
      </p:sp>
      <p:sp>
        <p:nvSpPr>
          <p:cNvPr id="3" name="内容占位符 2"/>
          <p:cNvSpPr>
            <a:spLocks noGrp="1"/>
          </p:cNvSpPr>
          <p:nvPr>
            <p:ph idx="1"/>
          </p:nvPr>
        </p:nvSpPr>
        <p:spPr/>
        <p:txBody>
          <a:bodyPr/>
          <a:lstStyle/>
          <a:p>
            <a:r>
              <a:rPr lang="zh-CN" altLang="en-US" dirty="0" smtClean="0"/>
              <a:t>在背景替换部分，由于腐蚀与膨胀的步骤，导致了在头发方面容易无法精细抠图</a:t>
            </a:r>
            <a:endParaRPr lang="en-US" altLang="zh-CN" dirty="0" smtClean="0"/>
          </a:p>
          <a:p>
            <a:r>
              <a:rPr lang="zh-CN" altLang="en-US" dirty="0"/>
              <a:t>项目地址https://github.com/RusticMobius/cv2022Work2/commits/main</a:t>
            </a:r>
            <a:endParaRPr lang="zh-CN" alt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人体关键点提取</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02_rendered"/>
          <p:cNvPicPr>
            <a:picLocks noChangeAspect="1"/>
          </p:cNvPicPr>
          <p:nvPr/>
        </p:nvPicPr>
        <p:blipFill>
          <a:blip r:embed="rId1"/>
          <a:stretch>
            <a:fillRect/>
          </a:stretch>
        </p:blipFill>
        <p:spPr>
          <a:xfrm>
            <a:off x="5881370" y="1577340"/>
            <a:ext cx="3636010" cy="4848225"/>
          </a:xfrm>
          <a:prstGeom prst="rect">
            <a:avLst/>
          </a:prstGeom>
        </p:spPr>
      </p:pic>
      <p:pic>
        <p:nvPicPr>
          <p:cNvPr id="5" name="图片 4" descr="04_rendered"/>
          <p:cNvPicPr>
            <a:picLocks noChangeAspect="1"/>
          </p:cNvPicPr>
          <p:nvPr/>
        </p:nvPicPr>
        <p:blipFill>
          <a:blip r:embed="rId2"/>
          <a:stretch>
            <a:fillRect/>
          </a:stretch>
        </p:blipFill>
        <p:spPr>
          <a:xfrm>
            <a:off x="0" y="1691005"/>
            <a:ext cx="3636010" cy="4848225"/>
          </a:xfrm>
          <a:prstGeom prst="rect">
            <a:avLst/>
          </a:prstGeom>
        </p:spPr>
      </p:pic>
      <p:pic>
        <p:nvPicPr>
          <p:cNvPr id="6" name="图片 5" descr="02_rendered"/>
          <p:cNvPicPr>
            <a:picLocks noChangeAspect="1"/>
          </p:cNvPicPr>
          <p:nvPr/>
        </p:nvPicPr>
        <p:blipFill>
          <a:blip r:embed="rId3"/>
          <a:stretch>
            <a:fillRect/>
          </a:stretch>
        </p:blipFill>
        <p:spPr>
          <a:xfrm>
            <a:off x="9328785" y="2038985"/>
            <a:ext cx="2863215" cy="3818890"/>
          </a:xfrm>
          <a:prstGeom prst="rect">
            <a:avLst/>
          </a:prstGeom>
        </p:spPr>
      </p:pic>
      <p:pic>
        <p:nvPicPr>
          <p:cNvPr id="7" name="图片 6" descr="04_rendered"/>
          <p:cNvPicPr>
            <a:picLocks noChangeAspect="1"/>
          </p:cNvPicPr>
          <p:nvPr/>
        </p:nvPicPr>
        <p:blipFill>
          <a:blip r:embed="rId4"/>
          <a:stretch>
            <a:fillRect/>
          </a:stretch>
        </p:blipFill>
        <p:spPr>
          <a:xfrm>
            <a:off x="2938145" y="2038985"/>
            <a:ext cx="2943225" cy="39249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换装实现</a:t>
            </a:r>
            <a:endParaRPr lang="zh-CN" altLang="en-US"/>
          </a:p>
        </p:txBody>
      </p:sp>
      <p:sp>
        <p:nvSpPr>
          <p:cNvPr id="3" name="内容占位符 2"/>
          <p:cNvSpPr>
            <a:spLocks noGrp="1"/>
          </p:cNvSpPr>
          <p:nvPr>
            <p:ph idx="1"/>
          </p:nvPr>
        </p:nvSpPr>
        <p:spPr>
          <a:xfrm>
            <a:off x="838200" y="1341120"/>
            <a:ext cx="10515600" cy="4836160"/>
          </a:xfrm>
        </p:spPr>
        <p:txBody>
          <a:bodyPr/>
          <a:lstStyle/>
          <a:p>
            <a:r>
              <a:rPr lang="zh-CN" altLang="en-US" sz="2400"/>
              <a:t>为衣物图像制作</a:t>
            </a:r>
            <a:r>
              <a:rPr lang="en-US" altLang="zh-CN" sz="2400"/>
              <a:t>mask</a:t>
            </a:r>
            <a:r>
              <a:rPr lang="zh-CN" altLang="en-US" sz="2400"/>
              <a:t>：利用</a:t>
            </a:r>
            <a:r>
              <a:rPr lang="en-US" altLang="zh-CN" sz="2400"/>
              <a:t>openCV</a:t>
            </a:r>
            <a:r>
              <a:rPr lang="zh-CN" altLang="en-US" sz="2400"/>
              <a:t>中的</a:t>
            </a:r>
            <a:r>
              <a:rPr lang="en-US" altLang="zh-CN" sz="2400"/>
              <a:t>grabcut</a:t>
            </a:r>
            <a:r>
              <a:rPr lang="zh-CN" altLang="en-US" sz="2400"/>
              <a:t>制作</a:t>
            </a:r>
            <a:r>
              <a:rPr lang="en-US" altLang="zh-CN" sz="2400"/>
              <a:t>mask</a:t>
            </a:r>
            <a:r>
              <a:rPr lang="zh-CN" altLang="en-US" sz="2400"/>
              <a:t>图片</a:t>
            </a:r>
            <a:endParaRPr lang="zh-CN" altLang="en-US" sz="2400"/>
          </a:p>
          <a:p>
            <a:r>
              <a:rPr lang="zh-CN" altLang="en-US" sz="2400"/>
              <a:t>计划的落差：用</a:t>
            </a:r>
            <a:r>
              <a:rPr lang="en-US" altLang="zh-CN" sz="2400"/>
              <a:t>grabcut</a:t>
            </a:r>
            <a:r>
              <a:rPr lang="zh-CN" altLang="en-US" sz="2400"/>
              <a:t>制作会边缘抖动，用黑色背景的图会好一点，但是得先抠图才能再加黑色背景，所以直接抠图了</a:t>
            </a:r>
            <a:endParaRPr lang="zh-CN" altLang="en-US" sz="2400"/>
          </a:p>
          <a:p>
            <a:r>
              <a:rPr lang="zh-CN" altLang="en-US" sz="2400"/>
              <a:t>实际操作：手动抠图，这里是一个改进点，如何优雅地用程序抠图？</a:t>
            </a:r>
            <a:r>
              <a:rPr lang="en-US" altLang="zh-CN" sz="2400"/>
              <a:t>.... </a:t>
            </a:r>
            <a:r>
              <a:rPr lang="zh-CN" altLang="en-US" sz="2400"/>
              <a:t>（左图为</a:t>
            </a:r>
            <a:r>
              <a:rPr lang="en-US" altLang="zh-CN" sz="2400"/>
              <a:t>grabcut</a:t>
            </a:r>
            <a:r>
              <a:rPr lang="zh-CN" altLang="en-US" sz="2400"/>
              <a:t>抠图结果，右图为优雅地</a:t>
            </a:r>
            <a:r>
              <a:rPr lang="en-US" altLang="zh-CN" sz="2400"/>
              <a:t>ps</a:t>
            </a:r>
            <a:r>
              <a:rPr lang="zh-CN" altLang="en-US" sz="2400"/>
              <a:t>结果）</a:t>
            </a:r>
            <a:endParaRPr lang="zh-CN" altLang="en-US" sz="2400"/>
          </a:p>
        </p:txBody>
      </p:sp>
      <p:pic>
        <p:nvPicPr>
          <p:cNvPr id="4" name="图片 3" descr="05"/>
          <p:cNvPicPr>
            <a:picLocks noChangeAspect="1"/>
          </p:cNvPicPr>
          <p:nvPr/>
        </p:nvPicPr>
        <p:blipFill>
          <a:blip r:embed="rId1"/>
          <a:stretch>
            <a:fillRect/>
          </a:stretch>
        </p:blipFill>
        <p:spPr>
          <a:xfrm>
            <a:off x="6369050" y="3604260"/>
            <a:ext cx="2317115" cy="3089275"/>
          </a:xfrm>
          <a:prstGeom prst="rect">
            <a:avLst/>
          </a:prstGeom>
        </p:spPr>
      </p:pic>
      <p:pic>
        <p:nvPicPr>
          <p:cNvPr id="5" name="图片 4" descr="05"/>
          <p:cNvPicPr>
            <a:picLocks noChangeAspect="1"/>
          </p:cNvPicPr>
          <p:nvPr/>
        </p:nvPicPr>
        <p:blipFill>
          <a:blip r:embed="rId2"/>
          <a:stretch>
            <a:fillRect/>
          </a:stretch>
        </p:blipFill>
        <p:spPr>
          <a:xfrm>
            <a:off x="9361170" y="3604260"/>
            <a:ext cx="2317750" cy="3091815"/>
          </a:xfrm>
          <a:prstGeom prst="rect">
            <a:avLst/>
          </a:prstGeom>
        </p:spPr>
      </p:pic>
      <p:pic>
        <p:nvPicPr>
          <p:cNvPr id="6" name="图片 5" descr="截屏2022-05-29 下午2.50.56"/>
          <p:cNvPicPr>
            <a:picLocks noChangeAspect="1"/>
          </p:cNvPicPr>
          <p:nvPr/>
        </p:nvPicPr>
        <p:blipFill>
          <a:blip r:embed="rId3"/>
          <a:stretch>
            <a:fillRect/>
          </a:stretch>
        </p:blipFill>
        <p:spPr>
          <a:xfrm>
            <a:off x="1130300" y="3606165"/>
            <a:ext cx="4024630" cy="30899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换装实现</a:t>
            </a:r>
            <a:endParaRPr lang="zh-CN" altLang="en-US"/>
          </a:p>
        </p:txBody>
      </p:sp>
      <p:sp>
        <p:nvSpPr>
          <p:cNvPr id="3" name="内容占位符 2"/>
          <p:cNvSpPr>
            <a:spLocks noGrp="1"/>
          </p:cNvSpPr>
          <p:nvPr>
            <p:ph idx="1"/>
          </p:nvPr>
        </p:nvSpPr>
        <p:spPr>
          <a:xfrm>
            <a:off x="837565" y="1518285"/>
            <a:ext cx="10516235" cy="4658995"/>
          </a:xfrm>
        </p:spPr>
        <p:txBody>
          <a:bodyPr>
            <a:normAutofit fontScale="85000" lnSpcReduction="10000"/>
          </a:bodyPr>
          <a:lstStyle/>
          <a:p>
            <a:r>
              <a:rPr lang="zh-CN" altLang="en-US"/>
              <a:t>对人像衣物进行语义分析：在</a:t>
            </a:r>
            <a:r>
              <a:rPr lang="en-US" altLang="zh-CN"/>
              <a:t>github</a:t>
            </a:r>
            <a:r>
              <a:rPr lang="zh-CN" altLang="en-US"/>
              <a:t>上通过现有项目CIHP_PGN进行人像</a:t>
            </a:r>
            <a:r>
              <a:rPr lang="en-US" altLang="zh-CN"/>
              <a:t>mask</a:t>
            </a:r>
            <a:r>
              <a:rPr lang="zh-CN" altLang="en-US"/>
              <a:t>制作</a:t>
            </a:r>
            <a:endParaRPr lang="zh-CN" altLang="en-US"/>
          </a:p>
          <a:p>
            <a:endParaRPr lang="zh-CN" altLang="en-US"/>
          </a:p>
          <a:p>
            <a:endParaRPr lang="zh-CN" altLang="en-US"/>
          </a:p>
          <a:p>
            <a:pPr marL="0" indent="0">
              <a:buNone/>
            </a:pPr>
            <a:endParaRPr lang="zh-CN" altLang="en-US"/>
          </a:p>
          <a:p>
            <a:r>
              <a:rPr lang="zh-CN" altLang="en-US"/>
              <a:t>                                                                                            慢到真的痛苦</a:t>
            </a:r>
            <a:endParaRPr lang="zh-CN" altLang="en-US"/>
          </a:p>
          <a:p>
            <a:endParaRPr lang="zh-CN" altLang="en-US"/>
          </a:p>
          <a:p>
            <a:endParaRPr lang="zh-CN" altLang="en-US"/>
          </a:p>
          <a:p>
            <a:endParaRPr lang="zh-CN" altLang="en-US"/>
          </a:p>
          <a:p>
            <a:endParaRPr lang="en-US" altLang="zh-CN" sz="1600"/>
          </a:p>
          <a:p>
            <a:endParaRPr lang="en-US" altLang="zh-CN" sz="1600"/>
          </a:p>
          <a:p>
            <a:endParaRPr lang="en-US" altLang="zh-CN" sz="1600"/>
          </a:p>
          <a:p>
            <a:r>
              <a:rPr lang="en-US" altLang="zh-CN" sz="1600"/>
              <a:t>(https://github.com/Engineering-Course/CIHP_PGN)</a:t>
            </a:r>
            <a:endParaRPr lang="en-US" altLang="zh-CN" sz="1600"/>
          </a:p>
        </p:txBody>
      </p:sp>
      <p:pic>
        <p:nvPicPr>
          <p:cNvPr id="4" name="图片 3" descr="01_vis"/>
          <p:cNvPicPr>
            <a:picLocks noChangeAspect="1"/>
          </p:cNvPicPr>
          <p:nvPr/>
        </p:nvPicPr>
        <p:blipFill>
          <a:blip r:embed="rId1"/>
          <a:stretch>
            <a:fillRect/>
          </a:stretch>
        </p:blipFill>
        <p:spPr>
          <a:xfrm>
            <a:off x="5021580" y="2345690"/>
            <a:ext cx="2566035" cy="3422015"/>
          </a:xfrm>
          <a:prstGeom prst="rect">
            <a:avLst/>
          </a:prstGeom>
        </p:spPr>
      </p:pic>
      <p:pic>
        <p:nvPicPr>
          <p:cNvPr id="5" name="图片 4" descr="01"/>
          <p:cNvPicPr>
            <a:picLocks noChangeAspect="1"/>
          </p:cNvPicPr>
          <p:nvPr/>
        </p:nvPicPr>
        <p:blipFill>
          <a:blip r:embed="rId2"/>
          <a:stretch>
            <a:fillRect/>
          </a:stretch>
        </p:blipFill>
        <p:spPr>
          <a:xfrm>
            <a:off x="1726565" y="2331720"/>
            <a:ext cx="2576195" cy="3435985"/>
          </a:xfrm>
          <a:prstGeom prst="rect">
            <a:avLst/>
          </a:prstGeom>
        </p:spPr>
      </p:pic>
      <p:pic>
        <p:nvPicPr>
          <p:cNvPr id="7" name="图片 6" descr="截屏2022-05-29 上午1.47.30"/>
          <p:cNvPicPr>
            <a:picLocks noChangeAspect="1"/>
          </p:cNvPicPr>
          <p:nvPr/>
        </p:nvPicPr>
        <p:blipFill>
          <a:blip r:embed="rId3"/>
          <a:stretch>
            <a:fillRect/>
          </a:stretch>
        </p:blipFill>
        <p:spPr>
          <a:xfrm>
            <a:off x="5960110" y="4928235"/>
            <a:ext cx="5602605" cy="157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换装实现</a:t>
            </a:r>
            <a:endParaRPr lang="zh-CN" altLang="en-US"/>
          </a:p>
        </p:txBody>
      </p:sp>
      <p:sp>
        <p:nvSpPr>
          <p:cNvPr id="3" name="内容占位符 2"/>
          <p:cNvSpPr>
            <a:spLocks noGrp="1"/>
          </p:cNvSpPr>
          <p:nvPr>
            <p:ph idx="1"/>
          </p:nvPr>
        </p:nvSpPr>
        <p:spPr/>
        <p:txBody>
          <a:bodyPr>
            <a:normAutofit lnSpcReduction="10000"/>
          </a:bodyPr>
          <a:lstStyle/>
          <a:p>
            <a:r>
              <a:rPr lang="zh-CN" altLang="en-US"/>
              <a:t>使用</a:t>
            </a:r>
            <a:r>
              <a:rPr lang="en-US" altLang="zh-CN"/>
              <a:t>github</a:t>
            </a:r>
            <a:r>
              <a:rPr lang="zh-CN" altLang="en-US"/>
              <a:t>项目VITON-HD进行换装实现</a:t>
            </a:r>
            <a:endParaRPr lang="zh-CN" altLang="en-US"/>
          </a:p>
          <a:p>
            <a:r>
              <a:rPr lang="zh-CN" altLang="en-US"/>
              <a:t>使用源项目预训练模型文件</a:t>
            </a:r>
            <a:endParaRPr lang="zh-CN" altLang="en-US"/>
          </a:p>
          <a:p>
            <a:r>
              <a:rPr lang="zh-CN" altLang="en-US"/>
              <a:t>为了适应源程序逻辑，我们为将所有图片的尺寸调整至</a:t>
            </a:r>
            <a:r>
              <a:rPr lang="en-US" altLang="zh-CN"/>
              <a:t>768x1024</a:t>
            </a:r>
            <a:r>
              <a:rPr lang="zh-CN" altLang="en-US"/>
              <a:t>（普通拉伸会使人物变形，我们在同比例缩放的同时添加了虚拟的背景来满足尺寸要求）所有的数据预处理均基于调整后的图片尺寸进行</a:t>
            </a:r>
            <a:endParaRPr lang="zh-CN" altLang="en-US"/>
          </a:p>
          <a:p>
            <a:pPr marL="0" indent="0">
              <a:buNone/>
            </a:pPr>
            <a:endParaRPr lang="en-US" altLang="zh-CN"/>
          </a:p>
          <a:p>
            <a:r>
              <a:rPr lang="en-US" altLang="zh-CN"/>
              <a:t>https://github.com/shadow2496/VITON-HD</a:t>
            </a:r>
            <a:endParaRPr lang="en-US" altLang="zh-CN"/>
          </a:p>
          <a:p>
            <a:r>
              <a:rPr lang="en-US" altLang="zh-CN"/>
              <a:t>VITON-HD: High-Resolution Virtual Try-On via Misalignment-Aware Normalization</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之效果较差的</a:t>
            </a:r>
            <a:r>
              <a:rPr lang="en-US" altLang="zh-CN"/>
              <a:t>demo</a:t>
            </a:r>
            <a:endParaRPr lang="en-US" altLang="zh-CN"/>
          </a:p>
        </p:txBody>
      </p:sp>
      <p:pic>
        <p:nvPicPr>
          <p:cNvPr id="5" name="图片 4" descr="01.jpg_01"/>
          <p:cNvPicPr>
            <a:picLocks noChangeAspect="1"/>
          </p:cNvPicPr>
          <p:nvPr/>
        </p:nvPicPr>
        <p:blipFill>
          <a:blip r:embed="rId1"/>
          <a:stretch>
            <a:fillRect/>
          </a:stretch>
        </p:blipFill>
        <p:spPr>
          <a:xfrm>
            <a:off x="7579995" y="1223010"/>
            <a:ext cx="4225925" cy="5634990"/>
          </a:xfrm>
          <a:prstGeom prst="rect">
            <a:avLst/>
          </a:prstGeom>
        </p:spPr>
      </p:pic>
      <p:pic>
        <p:nvPicPr>
          <p:cNvPr id="6" name="图片 5" descr="01"/>
          <p:cNvPicPr>
            <a:picLocks noChangeAspect="1"/>
          </p:cNvPicPr>
          <p:nvPr/>
        </p:nvPicPr>
        <p:blipFill>
          <a:blip r:embed="rId2"/>
          <a:stretch>
            <a:fillRect/>
          </a:stretch>
        </p:blipFill>
        <p:spPr>
          <a:xfrm>
            <a:off x="4540885" y="1691005"/>
            <a:ext cx="2723515" cy="3631565"/>
          </a:xfrm>
          <a:prstGeom prst="rect">
            <a:avLst/>
          </a:prstGeom>
        </p:spPr>
      </p:pic>
      <p:pic>
        <p:nvPicPr>
          <p:cNvPr id="7" name="图片 6" descr="01"/>
          <p:cNvPicPr>
            <a:picLocks noChangeAspect="1"/>
          </p:cNvPicPr>
          <p:nvPr/>
        </p:nvPicPr>
        <p:blipFill>
          <a:blip r:embed="rId3"/>
          <a:stretch>
            <a:fillRect/>
          </a:stretch>
        </p:blipFill>
        <p:spPr>
          <a:xfrm>
            <a:off x="0" y="1340485"/>
            <a:ext cx="4225925" cy="56343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之效果较差的</a:t>
            </a:r>
            <a:r>
              <a:rPr lang="en-US" altLang="zh-CN"/>
              <a:t>demo</a:t>
            </a:r>
            <a:endParaRPr lang="en-US" altLang="zh-CN"/>
          </a:p>
        </p:txBody>
      </p:sp>
      <p:pic>
        <p:nvPicPr>
          <p:cNvPr id="3" name="图片 2" descr="05.jpg_05"/>
          <p:cNvPicPr>
            <a:picLocks noChangeAspect="1"/>
          </p:cNvPicPr>
          <p:nvPr/>
        </p:nvPicPr>
        <p:blipFill>
          <a:blip r:embed="rId1"/>
          <a:stretch>
            <a:fillRect/>
          </a:stretch>
        </p:blipFill>
        <p:spPr>
          <a:xfrm>
            <a:off x="7428230" y="1837055"/>
            <a:ext cx="3797300" cy="5064125"/>
          </a:xfrm>
          <a:prstGeom prst="rect">
            <a:avLst/>
          </a:prstGeom>
        </p:spPr>
      </p:pic>
      <p:pic>
        <p:nvPicPr>
          <p:cNvPr id="4" name="图片 3" descr="05"/>
          <p:cNvPicPr>
            <a:picLocks noChangeAspect="1"/>
          </p:cNvPicPr>
          <p:nvPr/>
        </p:nvPicPr>
        <p:blipFill>
          <a:blip r:embed="rId2"/>
          <a:stretch>
            <a:fillRect/>
          </a:stretch>
        </p:blipFill>
        <p:spPr>
          <a:xfrm>
            <a:off x="709930" y="1707515"/>
            <a:ext cx="3895090" cy="5194300"/>
          </a:xfrm>
          <a:prstGeom prst="rect">
            <a:avLst/>
          </a:prstGeom>
        </p:spPr>
      </p:pic>
      <p:pic>
        <p:nvPicPr>
          <p:cNvPr id="6" name="图片 5" descr="05"/>
          <p:cNvPicPr>
            <a:picLocks noChangeAspect="1"/>
          </p:cNvPicPr>
          <p:nvPr/>
        </p:nvPicPr>
        <p:blipFill>
          <a:blip r:embed="rId3"/>
          <a:stretch>
            <a:fillRect/>
          </a:stretch>
        </p:blipFill>
        <p:spPr>
          <a:xfrm>
            <a:off x="4605020" y="2253615"/>
            <a:ext cx="3075305" cy="41014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换装</a:t>
            </a:r>
            <a:r>
              <a:rPr lang="en-US" altLang="zh-CN"/>
              <a:t>demo</a:t>
            </a:r>
            <a:r>
              <a:rPr lang="zh-CN" altLang="en-US"/>
              <a:t>之效果较好的</a:t>
            </a:r>
            <a:r>
              <a:rPr lang="en-US" altLang="zh-CN"/>
              <a:t>demo</a:t>
            </a:r>
            <a:endParaRPr lang="en-US" altLang="zh-CN"/>
          </a:p>
        </p:txBody>
      </p:sp>
      <p:pic>
        <p:nvPicPr>
          <p:cNvPr id="3" name="图片 2" descr="04"/>
          <p:cNvPicPr>
            <a:picLocks noChangeAspect="1"/>
          </p:cNvPicPr>
          <p:nvPr/>
        </p:nvPicPr>
        <p:blipFill>
          <a:blip r:embed="rId1"/>
          <a:stretch>
            <a:fillRect/>
          </a:stretch>
        </p:blipFill>
        <p:spPr>
          <a:xfrm>
            <a:off x="4117340" y="2174875"/>
            <a:ext cx="2760980" cy="3681095"/>
          </a:xfrm>
          <a:prstGeom prst="rect">
            <a:avLst/>
          </a:prstGeom>
        </p:spPr>
      </p:pic>
      <p:pic>
        <p:nvPicPr>
          <p:cNvPr id="6" name="图片 5" descr="04"/>
          <p:cNvPicPr>
            <a:picLocks noChangeAspect="1"/>
          </p:cNvPicPr>
          <p:nvPr/>
        </p:nvPicPr>
        <p:blipFill>
          <a:blip r:embed="rId2"/>
          <a:stretch>
            <a:fillRect/>
          </a:stretch>
        </p:blipFill>
        <p:spPr>
          <a:xfrm>
            <a:off x="0" y="1593850"/>
            <a:ext cx="3948430" cy="5264150"/>
          </a:xfrm>
          <a:prstGeom prst="rect">
            <a:avLst/>
          </a:prstGeom>
        </p:spPr>
      </p:pic>
      <p:pic>
        <p:nvPicPr>
          <p:cNvPr id="7" name="图片 6" descr="04.jpg_04"/>
          <p:cNvPicPr>
            <a:picLocks noChangeAspect="1"/>
          </p:cNvPicPr>
          <p:nvPr/>
        </p:nvPicPr>
        <p:blipFill>
          <a:blip r:embed="rId3"/>
          <a:stretch>
            <a:fillRect/>
          </a:stretch>
        </p:blipFill>
        <p:spPr>
          <a:xfrm>
            <a:off x="7989570" y="1594485"/>
            <a:ext cx="3946525" cy="52635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1277</Words>
  <Application>WPS 演示</Application>
  <PresentationFormat>宽屏</PresentationFormat>
  <Paragraphs>83</Paragraphs>
  <Slides>21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方正书宋_GBK</vt:lpstr>
      <vt:lpstr>Wingdings</vt:lpstr>
      <vt:lpstr>宋体</vt:lpstr>
      <vt:lpstr>汉仪书宋二KW</vt:lpstr>
      <vt:lpstr>Calibri Light</vt:lpstr>
      <vt:lpstr>Helvetica Neue</vt:lpstr>
      <vt:lpstr>Calibri</vt:lpstr>
      <vt:lpstr>微软雅黑</vt:lpstr>
      <vt:lpstr>汉仪旗黑</vt:lpstr>
      <vt:lpstr>Arial Unicode MS</vt:lpstr>
      <vt:lpstr>Office 主题</vt:lpstr>
      <vt:lpstr>人物换装实现</vt:lpstr>
      <vt:lpstr>换装实现</vt:lpstr>
      <vt:lpstr>人体关键点提取</vt:lpstr>
      <vt:lpstr>换装实现</vt:lpstr>
      <vt:lpstr>换装实现</vt:lpstr>
      <vt:lpstr>换装实现</vt:lpstr>
      <vt:lpstr>换装demo之效果较差的demo</vt:lpstr>
      <vt:lpstr>换装demo之效果较差的demo</vt:lpstr>
      <vt:lpstr>换装demo之效果较好的demo</vt:lpstr>
      <vt:lpstr>换装demo之效果较好的demo</vt:lpstr>
      <vt:lpstr>换装demo之效果较好的demo</vt:lpstr>
      <vt:lpstr>换装demo之没人能优雅驾驭的服装5</vt:lpstr>
      <vt:lpstr>换装demo之别人穿上比我好看</vt:lpstr>
      <vt:lpstr>换装demo之奇怪的模特</vt:lpstr>
      <vt:lpstr>换装demo之优秀模特</vt:lpstr>
      <vt:lpstr>背景替换</vt:lpstr>
      <vt:lpstr>背景替换效果</vt:lpstr>
      <vt:lpstr>PowerPoint 演示文稿</vt:lpstr>
      <vt:lpstr>PowerPoint 演示文稿</vt:lpstr>
      <vt:lpstr>总结和展望</vt:lpstr>
      <vt:lpstr>总结与展望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scarlett</dc:creator>
  <cp:lastModifiedBy>scarlett</cp:lastModifiedBy>
  <cp:revision>6</cp:revision>
  <dcterms:created xsi:type="dcterms:W3CDTF">2022-05-29T08:00:42Z</dcterms:created>
  <dcterms:modified xsi:type="dcterms:W3CDTF">2022-05-29T08:00:42Z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